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7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6F1D-C04C-4FF6-B8A4-0E2C83ECC454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F559-7F8F-4B38-92DB-BD73CCD1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3" t="30666" r="2334" b="20000"/>
          <a:stretch/>
        </p:blipFill>
        <p:spPr bwMode="auto">
          <a:xfrm>
            <a:off x="413951" y="1295400"/>
            <a:ext cx="873004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8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8934" r="43833" b="15200"/>
          <a:stretch/>
        </p:blipFill>
        <p:spPr bwMode="auto">
          <a:xfrm>
            <a:off x="304800" y="216342"/>
            <a:ext cx="7772400" cy="642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60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066" r="47167" b="24000"/>
          <a:stretch/>
        </p:blipFill>
        <p:spPr bwMode="auto">
          <a:xfrm>
            <a:off x="914400" y="241332"/>
            <a:ext cx="6629400" cy="660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6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t="17867" r="9000" b="13333"/>
          <a:stretch/>
        </p:blipFill>
        <p:spPr bwMode="auto">
          <a:xfrm>
            <a:off x="609600" y="46121"/>
            <a:ext cx="6019800" cy="68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8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1" t="34134" r="9333" b="22399"/>
          <a:stretch/>
        </p:blipFill>
        <p:spPr bwMode="auto">
          <a:xfrm>
            <a:off x="304800" y="591243"/>
            <a:ext cx="8458200" cy="62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4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25067" r="52333" b="25334"/>
          <a:stretch/>
        </p:blipFill>
        <p:spPr bwMode="auto">
          <a:xfrm>
            <a:off x="457200" y="311331"/>
            <a:ext cx="7620000" cy="65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38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4191000"/>
            <a:ext cx="2895600" cy="1676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dirty="0"/>
              <a:t>Data flow and PE arrangement for</a:t>
            </a:r>
            <a:br>
              <a:rPr lang="en-US" sz="2800" dirty="0"/>
            </a:b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triangularization</a:t>
            </a:r>
            <a:r>
              <a:rPr lang="en-US" sz="2800" dirty="0" smtClean="0"/>
              <a:t> </a:t>
            </a:r>
            <a:r>
              <a:rPr lang="en-US" sz="2800" dirty="0"/>
              <a:t>process, n=4.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22666" r="55439" b="15099"/>
          <a:stretch/>
        </p:blipFill>
        <p:spPr bwMode="auto">
          <a:xfrm>
            <a:off x="304799" y="0"/>
            <a:ext cx="544808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5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31733" r="50167" b="22133"/>
          <a:stretch/>
        </p:blipFill>
        <p:spPr bwMode="auto">
          <a:xfrm>
            <a:off x="533400" y="897214"/>
            <a:ext cx="7848600" cy="577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32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0" t="20000" r="19784" b="21993"/>
          <a:stretch/>
        </p:blipFill>
        <p:spPr bwMode="auto">
          <a:xfrm>
            <a:off x="152400" y="55701"/>
            <a:ext cx="3954483" cy="52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81600"/>
            <a:ext cx="48006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dirty="0"/>
              <a:t>Data flow and PE arrangement for</a:t>
            </a:r>
            <a:br>
              <a:rPr lang="en-US" sz="2400" dirty="0"/>
            </a:b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annulling</a:t>
            </a:r>
            <a:r>
              <a:rPr lang="pt-BR" sz="2400" dirty="0" smtClean="0"/>
              <a:t> process </a:t>
            </a:r>
            <a:r>
              <a:rPr lang="pt-BR" sz="2400" dirty="0"/>
              <a:t>, n=4.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435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A</a:t>
            </a:r>
            <a:r>
              <a:rPr lang="en-US" sz="1400" b="1" dirty="0"/>
              <a:t>. </a:t>
            </a:r>
            <a:r>
              <a:rPr lang="en-US" sz="1400" dirty="0" err="1" smtClean="0"/>
              <a:t>Gebbt</a:t>
            </a:r>
            <a:r>
              <a:rPr lang="en-US" sz="1400" dirty="0" smtClean="0"/>
              <a:t>, Applied Optimal Estimation,   M.I.T</a:t>
            </a:r>
            <a:r>
              <a:rPr lang="en-US" sz="1400" dirty="0"/>
              <a:t>. Press, 1974.</a:t>
            </a:r>
          </a:p>
          <a:p>
            <a:endParaRPr lang="en-US" sz="1400" dirty="0" smtClean="0"/>
          </a:p>
          <a:p>
            <a:r>
              <a:rPr lang="en-US" sz="1400" dirty="0" smtClean="0"/>
              <a:t>J. </a:t>
            </a:r>
            <a:r>
              <a:rPr lang="en-US" sz="1400" i="1" dirty="0"/>
              <a:t>S. </a:t>
            </a:r>
            <a:r>
              <a:rPr lang="en-US" sz="1400" dirty="0" err="1"/>
              <a:t>Meditch</a:t>
            </a:r>
            <a:r>
              <a:rPr lang="en-US" sz="1400" dirty="0"/>
              <a:t>, </a:t>
            </a:r>
            <a:r>
              <a:rPr lang="en-US" sz="1400" dirty="0" smtClean="0"/>
              <a:t>Stochastic </a:t>
            </a:r>
            <a:r>
              <a:rPr lang="en-US" sz="1400" dirty="0"/>
              <a:t>Optimal </a:t>
            </a:r>
            <a:r>
              <a:rPr lang="en-US" sz="1400" dirty="0" smtClean="0"/>
              <a:t>Linear Estimation and </a:t>
            </a:r>
            <a:r>
              <a:rPr lang="en-US" sz="1400" dirty="0"/>
              <a:t>Control," </a:t>
            </a:r>
            <a:r>
              <a:rPr lang="en-US" sz="1400" dirty="0" smtClean="0"/>
              <a:t>McGraw-Hill</a:t>
            </a:r>
          </a:p>
          <a:p>
            <a:r>
              <a:rPr lang="en-US" sz="1400" dirty="0" smtClean="0"/>
              <a:t>H</a:t>
            </a:r>
            <a:r>
              <a:rPr lang="en-US" sz="1400" dirty="0"/>
              <a:t>. </a:t>
            </a:r>
            <a:r>
              <a:rPr lang="en-US" sz="1400" i="1" dirty="0"/>
              <a:t>G. </a:t>
            </a:r>
            <a:r>
              <a:rPr lang="en-US" sz="1400" dirty="0" err="1"/>
              <a:t>Yeh</a:t>
            </a:r>
            <a:r>
              <a:rPr lang="en-US" sz="1400" dirty="0"/>
              <a:t>, "A Design Method For Fail </a:t>
            </a:r>
            <a:r>
              <a:rPr lang="en-US" sz="1400" dirty="0" err="1" smtClean="0"/>
              <a:t>ure</a:t>
            </a:r>
            <a:r>
              <a:rPr lang="en-US" sz="1400" dirty="0" smtClean="0"/>
              <a:t>-Proof </a:t>
            </a:r>
            <a:r>
              <a:rPr lang="en-US" sz="1400" dirty="0"/>
              <a:t>Systems,11 </a:t>
            </a:r>
            <a:r>
              <a:rPr lang="en-US" sz="1400" dirty="0" err="1"/>
              <a:t>Proc</a:t>
            </a:r>
            <a:r>
              <a:rPr lang="en-US" sz="1400" dirty="0"/>
              <a:t> of the 1983 </a:t>
            </a:r>
            <a:r>
              <a:rPr lang="en-US" sz="1400" dirty="0" smtClean="0"/>
              <a:t>American Control </a:t>
            </a:r>
            <a:r>
              <a:rPr lang="en-US" sz="1400" dirty="0"/>
              <a:t>Conference.</a:t>
            </a:r>
          </a:p>
          <a:p>
            <a:endParaRPr lang="pt-BR" sz="1400" dirty="0" smtClean="0"/>
          </a:p>
          <a:p>
            <a:r>
              <a:rPr lang="pt-BR" sz="1400" dirty="0" smtClean="0"/>
              <a:t>H</a:t>
            </a:r>
            <a:r>
              <a:rPr lang="pt-BR" sz="1400" dirty="0"/>
              <a:t>. G. Yeh, " </a:t>
            </a:r>
            <a:r>
              <a:rPr lang="pt-BR" sz="1400" dirty="0" smtClean="0"/>
              <a:t>Techniques for the Detection , </a:t>
            </a:r>
            <a:r>
              <a:rPr lang="en-US" sz="1400" dirty="0" smtClean="0"/>
              <a:t>Estimation</a:t>
            </a:r>
            <a:r>
              <a:rPr lang="en-US" sz="1400" dirty="0"/>
              <a:t>, Distinction, and </a:t>
            </a:r>
            <a:r>
              <a:rPr lang="en-US" sz="1400" dirty="0" smtClean="0"/>
              <a:t>Compensation </a:t>
            </a:r>
            <a:r>
              <a:rPr lang="pt-BR" sz="1400" dirty="0" smtClean="0"/>
              <a:t>of Failures in Linear System </a:t>
            </a:r>
            <a:r>
              <a:rPr lang="pt-BR" sz="1400" dirty="0"/>
              <a:t>, " p h . ~ </a:t>
            </a:r>
            <a:r>
              <a:rPr lang="pt-BR" sz="1400" dirty="0" smtClean="0"/>
              <a:t>. D </a:t>
            </a:r>
            <a:r>
              <a:rPr lang="pt-BR" sz="1400" dirty="0"/>
              <a:t>i s s e r t a t i o n , U. C. I r v i n e , 1 9 8 2 .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H</a:t>
            </a:r>
            <a:r>
              <a:rPr lang="pt-BR" sz="1400" b="1" dirty="0"/>
              <a:t>. </a:t>
            </a:r>
            <a:r>
              <a:rPr lang="pt-BR" sz="1400" dirty="0"/>
              <a:t>W. S o r e n s o n , </a:t>
            </a:r>
            <a:r>
              <a:rPr lang="pt-BR" sz="1400" dirty="0" smtClean="0"/>
              <a:t>Pa </a:t>
            </a:r>
            <a:r>
              <a:rPr lang="pt-BR" sz="1400" dirty="0"/>
              <a:t>r a m e t e r </a:t>
            </a:r>
            <a:r>
              <a:rPr lang="pt-BR" sz="1400" dirty="0" smtClean="0"/>
              <a:t> E </a:t>
            </a:r>
            <a:r>
              <a:rPr lang="pt-BR" sz="1400" dirty="0"/>
              <a:t>s t i m a t i o n , </a:t>
            </a:r>
            <a:r>
              <a:rPr lang="pt-BR" sz="1400" dirty="0" smtClean="0"/>
              <a:t>“ </a:t>
            </a:r>
            <a:r>
              <a:rPr lang="en-US" sz="1400" dirty="0" smtClean="0"/>
              <a:t>Marcel </a:t>
            </a:r>
            <a:r>
              <a:rPr lang="en-US" sz="1400" dirty="0"/>
              <a:t>Dekker, 1980.</a:t>
            </a:r>
          </a:p>
          <a:p>
            <a:endParaRPr lang="pt-BR" sz="1400" dirty="0" smtClean="0"/>
          </a:p>
          <a:p>
            <a:r>
              <a:rPr lang="pt-BR" sz="1400" dirty="0" smtClean="0"/>
              <a:t>A</a:t>
            </a:r>
            <a:r>
              <a:rPr lang="pt-BR" sz="1400" dirty="0"/>
              <a:t>. E. B r y s o n a n d Y. C. Ho, IIAppl </a:t>
            </a:r>
            <a:r>
              <a:rPr lang="pt-BR" sz="1400" dirty="0" smtClean="0"/>
              <a:t>ied </a:t>
            </a:r>
            <a:r>
              <a:rPr lang="en-US" sz="1400" dirty="0" smtClean="0"/>
              <a:t>Optimal </a:t>
            </a:r>
            <a:r>
              <a:rPr lang="en-US" sz="1400" dirty="0" err="1"/>
              <a:t>Controlrrl</a:t>
            </a:r>
            <a:r>
              <a:rPr lang="en-US" sz="1400" dirty="0"/>
              <a:t> Rev. ed., Halsted </a:t>
            </a:r>
            <a:r>
              <a:rPr lang="en-US" sz="1400" dirty="0" smtClean="0"/>
              <a:t>Press, D-iv</a:t>
            </a:r>
            <a:r>
              <a:rPr lang="en-US" sz="1400" dirty="0"/>
              <a:t>. of John Wiley </a:t>
            </a:r>
            <a:r>
              <a:rPr lang="en-US" sz="1400" b="1" i="1" dirty="0"/>
              <a:t>8 </a:t>
            </a:r>
            <a:r>
              <a:rPr lang="en-US" sz="1400" dirty="0"/>
              <a:t>Sons, 1975.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S</a:t>
            </a:r>
            <a:r>
              <a:rPr lang="en-US" sz="1400" i="1" dirty="0"/>
              <a:t>. </a:t>
            </a:r>
            <a:r>
              <a:rPr lang="en-US" sz="1400" dirty="0"/>
              <a:t>Y. Kung, H. J. Whitehouse, a n d </a:t>
            </a:r>
            <a:r>
              <a:rPr lang="en-US" sz="1400" dirty="0" smtClean="0"/>
              <a:t>T. </a:t>
            </a:r>
            <a:r>
              <a:rPr lang="pt-BR" sz="1400" dirty="0" smtClean="0"/>
              <a:t>K </a:t>
            </a:r>
            <a:r>
              <a:rPr lang="pt-BR" sz="1400" dirty="0"/>
              <a:t>a i l a t h , "VLSI a n d M o d e r n S i g n a </a:t>
            </a:r>
            <a:r>
              <a:rPr lang="pt-BR" sz="1400" dirty="0" smtClean="0"/>
              <a:t>l </a:t>
            </a:r>
            <a:r>
              <a:rPr lang="en-US" sz="1400" dirty="0" smtClean="0"/>
              <a:t>Processing</a:t>
            </a:r>
            <a:r>
              <a:rPr lang="en-US" sz="1400" dirty="0"/>
              <a:t>," pp. 375-388, </a:t>
            </a:r>
            <a:r>
              <a:rPr lang="en-US" sz="1400" dirty="0" smtClean="0"/>
              <a:t>Prentice-Hall, 1985</a:t>
            </a:r>
            <a:r>
              <a:rPr lang="en-US" sz="1400" dirty="0"/>
              <a:t>.</a:t>
            </a:r>
          </a:p>
          <a:p>
            <a:endParaRPr lang="pt-BR" sz="1400" dirty="0" smtClean="0"/>
          </a:p>
          <a:p>
            <a:r>
              <a:rPr lang="pt-BR" sz="1400" dirty="0" smtClean="0"/>
              <a:t>J</a:t>
            </a:r>
            <a:r>
              <a:rPr lang="pt-BR" sz="1400" dirty="0"/>
              <a:t>. G. </a:t>
            </a:r>
            <a:r>
              <a:rPr lang="pt-BR" sz="1400" b="1" dirty="0"/>
              <a:t>Nash </a:t>
            </a:r>
            <a:r>
              <a:rPr lang="pt-BR" sz="1400" dirty="0"/>
              <a:t>and S. H a n s e n , " M o d i f i e </a:t>
            </a:r>
            <a:r>
              <a:rPr lang="pt-BR" sz="1400" dirty="0" smtClean="0"/>
              <a:t>d F </a:t>
            </a:r>
            <a:r>
              <a:rPr lang="pt-BR" sz="1400" dirty="0"/>
              <a:t>a d d e e v A l g o r i t h m f o r M a t r i </a:t>
            </a:r>
            <a:r>
              <a:rPr lang="pt-BR" sz="1400" dirty="0" smtClean="0"/>
              <a:t>x Man1 </a:t>
            </a:r>
            <a:r>
              <a:rPr lang="pt-BR" sz="1400" dirty="0"/>
              <a:t>pu1 a t i o n r f l Proc. 1984 SPIE Conf.</a:t>
            </a:r>
          </a:p>
          <a:p>
            <a:endParaRPr lang="pt-BR" sz="1400" dirty="0" smtClean="0"/>
          </a:p>
          <a:p>
            <a:r>
              <a:rPr lang="pt-BR" sz="1400" dirty="0" smtClean="0"/>
              <a:t>J</a:t>
            </a:r>
            <a:r>
              <a:rPr lang="pt-BR" sz="1400" dirty="0"/>
              <a:t>. G. Nash, "A S y s t o l i c / C e l l u l a r C o m p u t e </a:t>
            </a:r>
            <a:r>
              <a:rPr lang="pt-BR" sz="1400" dirty="0" smtClean="0"/>
              <a:t>r A </a:t>
            </a:r>
            <a:r>
              <a:rPr lang="pt-BR" sz="1400" dirty="0"/>
              <a:t>r c h i t e c t u r e f o r L i n e a r A l g e b r a i </a:t>
            </a:r>
            <a:r>
              <a:rPr lang="pt-BR" sz="1400" dirty="0" smtClean="0"/>
              <a:t>c </a:t>
            </a:r>
            <a:r>
              <a:rPr lang="en-US" sz="1400" dirty="0" smtClean="0"/>
              <a:t>Operations</a:t>
            </a:r>
            <a:r>
              <a:rPr lang="en-US" sz="1400" dirty="0"/>
              <a:t>," </a:t>
            </a:r>
            <a:r>
              <a:rPr lang="en-US" sz="1400" dirty="0" err="1"/>
              <a:t>Proc</a:t>
            </a:r>
            <a:r>
              <a:rPr lang="en-US" sz="1400" dirty="0"/>
              <a:t> of the IEEE 1985 JCFIA</a:t>
            </a:r>
          </a:p>
          <a:p>
            <a:endParaRPr lang="pt-BR" sz="1400" dirty="0" smtClean="0"/>
          </a:p>
          <a:p>
            <a:r>
              <a:rPr lang="pt-BR" sz="1400" dirty="0" smtClean="0"/>
              <a:t>H</a:t>
            </a:r>
            <a:r>
              <a:rPr lang="pt-BR" sz="1400" dirty="0"/>
              <a:t>. T. Kung, R. S p r o u l l , a n d G. Steel </a:t>
            </a:r>
            <a:r>
              <a:rPr lang="pt-BR" sz="1400" dirty="0" smtClean="0"/>
              <a:t>e, </a:t>
            </a:r>
            <a:r>
              <a:rPr lang="en-US" sz="1400" dirty="0" smtClean="0"/>
              <a:t>TLSI </a:t>
            </a:r>
            <a:r>
              <a:rPr lang="en-US" sz="1400" dirty="0"/>
              <a:t>Systems and Computations,I1 </a:t>
            </a:r>
            <a:r>
              <a:rPr lang="en-US" sz="1400" dirty="0" smtClean="0"/>
              <a:t>Computer Science </a:t>
            </a:r>
            <a:r>
              <a:rPr lang="en-US" sz="1400" dirty="0"/>
              <a:t>Press, 1981, pp. 367-378.</a:t>
            </a:r>
          </a:p>
          <a:p>
            <a:endParaRPr lang="en-US" sz="1400" dirty="0" smtClean="0"/>
          </a:p>
          <a:p>
            <a:r>
              <a:rPr lang="en-US" sz="1400" dirty="0" smtClean="0"/>
              <a:t>W</a:t>
            </a:r>
            <a:r>
              <a:rPr lang="en-US" sz="1400" dirty="0"/>
              <a:t>. M. Gentleman and H. T. Kung, </a:t>
            </a:r>
            <a:r>
              <a:rPr lang="en-US" sz="1400" dirty="0" err="1" smtClean="0"/>
              <a:t>llMatrix</a:t>
            </a:r>
            <a:r>
              <a:rPr lang="en-US" sz="1400" dirty="0" smtClean="0"/>
              <a:t> </a:t>
            </a:r>
            <a:r>
              <a:rPr lang="pt-BR" sz="1400" dirty="0" smtClean="0"/>
              <a:t>T </a:t>
            </a:r>
            <a:r>
              <a:rPr lang="pt-BR" sz="1400" dirty="0"/>
              <a:t>r i a n g u l a r i z a t i o n by S y s t o l i c A r r a y s , I </a:t>
            </a:r>
            <a:r>
              <a:rPr lang="pt-BR" sz="1400" dirty="0" smtClean="0"/>
              <a:t>1 </a:t>
            </a:r>
            <a:r>
              <a:rPr lang="en-US" sz="1400" dirty="0" smtClean="0"/>
              <a:t>SPIE </a:t>
            </a:r>
            <a:r>
              <a:rPr lang="en-US" sz="1400" dirty="0"/>
              <a:t>Vol. 298, Real-Time Signal </a:t>
            </a:r>
            <a:r>
              <a:rPr lang="en-US" sz="1400" dirty="0" smtClean="0"/>
              <a:t>Processing IV</a:t>
            </a:r>
            <a:r>
              <a:rPr lang="en-US" sz="1400" dirty="0"/>
              <a:t>, </a:t>
            </a:r>
            <a:r>
              <a:rPr lang="en-US" sz="1400" dirty="0" smtClean="0"/>
              <a:t>1981. </a:t>
            </a:r>
            <a:r>
              <a:rPr lang="en-US" sz="1400" b="1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051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13600" r="43833" b="11467"/>
          <a:stretch/>
        </p:blipFill>
        <p:spPr bwMode="auto">
          <a:xfrm>
            <a:off x="533399" y="30480"/>
            <a:ext cx="7240573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0935" r="41667" b="25599"/>
          <a:stretch/>
        </p:blipFill>
        <p:spPr bwMode="auto">
          <a:xfrm>
            <a:off x="298489" y="1828800"/>
            <a:ext cx="880741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53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14667" r="33333" b="11467"/>
          <a:stretch/>
        </p:blipFill>
        <p:spPr bwMode="auto">
          <a:xfrm>
            <a:off x="0" y="0"/>
            <a:ext cx="7315200" cy="68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6667" r="32167" b="11200"/>
          <a:stretch/>
        </p:blipFill>
        <p:spPr bwMode="auto">
          <a:xfrm>
            <a:off x="0" y="145029"/>
            <a:ext cx="8305800" cy="63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29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2" t="17334" r="8501" b="12000"/>
          <a:stretch/>
        </p:blipFill>
        <p:spPr bwMode="auto">
          <a:xfrm>
            <a:off x="152400" y="-46703"/>
            <a:ext cx="8077200" cy="690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08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7" t="28266" r="8333" b="14134"/>
          <a:stretch/>
        </p:blipFill>
        <p:spPr bwMode="auto">
          <a:xfrm>
            <a:off x="0" y="403412"/>
            <a:ext cx="9144000" cy="64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0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6" t="16800" r="8333" b="7733"/>
          <a:stretch/>
        </p:blipFill>
        <p:spPr bwMode="auto">
          <a:xfrm>
            <a:off x="838200" y="-25770"/>
            <a:ext cx="7391400" cy="676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40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13868" r="43334" b="20000"/>
          <a:stretch/>
        </p:blipFill>
        <p:spPr bwMode="auto">
          <a:xfrm>
            <a:off x="457200" y="108857"/>
            <a:ext cx="8001000" cy="67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6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485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flow and PE arrangement for triangularization process, n=4.</vt:lpstr>
      <vt:lpstr>PowerPoint Presentation</vt:lpstr>
      <vt:lpstr>Data flow and PE arrangement for annulling process , n=4.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3</cp:revision>
  <dcterms:created xsi:type="dcterms:W3CDTF">2012-10-17T17:35:39Z</dcterms:created>
  <dcterms:modified xsi:type="dcterms:W3CDTF">2012-10-17T18:02:23Z</dcterms:modified>
</cp:coreProperties>
</file>